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71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7559675" cy="10691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4B59-0143-4BFF-A380-D6E8A316CCA7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B760-DD16-495A-99EB-309F3523CCE2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4501-B697-4392-B6C1-4389746B9FFA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C9D47-FDA9-48CE-B131-1F9B9C0489A9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0BF58-61EB-4926-A6B2-5BBBF482173B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11D7-2135-4C18-B927-8C0C81442299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43A6B-3530-494A-BD5A-4F9E79D3003E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112AF-D026-4440-AAC7-35EF7E6F7A49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4C2F3-7044-4256-976F-E45AB8BD8194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BA9ED-56EB-4CF8-8BA1-8E78A9AB0D53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1AA478-13BE-4825-B84D-029B5340E772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76D13-442D-49FF-87C3-2EB6B19A0224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C6FD-FD62-44C7-B8F6-61086977E4B5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DB730-4199-45FE-9362-56E6CEA7C1CE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BD60A-B7A1-44E9-AE54-82B58C68E3DF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822960" y="1100520"/>
            <a:ext cx="7520760" cy="3579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7993B-3BC8-429B-A1B5-44BA6F41FE79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C8DA7-FE9B-470F-8833-7A9331A3B0C2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B30D9-20A0-4394-B216-38DD69B18967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8DFD-D6E8-41C0-BE8B-93CE5DEFB766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A40B1-62EF-4EB1-BCAF-E36100AD43A2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5FBE22-D6C4-4EE5-9F2B-81CFC1C457D3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98E6-8892-430F-8892-80B2EFDE2380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Franklin Gothic Book"/>
                <a:cs typeface="+mn-cs"/>
              </a:defRPr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Franklin Gothic Book"/>
                <a:cs typeface="+mn-cs"/>
              </a:defRPr>
            </a:lvl1pPr>
          </a:lstStyle>
          <a:p>
            <a:pPr>
              <a:defRPr/>
            </a:pPr>
            <a:fld id="{F9913062-300B-4221-920A-0E14D4A3341F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8" r:id="rId2"/>
    <p:sldLayoutId id="2147483737" r:id="rId3"/>
    <p:sldLayoutId id="2147483727" r:id="rId4"/>
    <p:sldLayoutId id="2147483726" r:id="rId5"/>
    <p:sldLayoutId id="2147483725" r:id="rId6"/>
    <p:sldLayoutId id="2147483724" r:id="rId7"/>
    <p:sldLayoutId id="2147483738" r:id="rId8"/>
    <p:sldLayoutId id="2147483739" r:id="rId9"/>
    <p:sldLayoutId id="2147483723" r:id="rId10"/>
    <p:sldLayoutId id="214748372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31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Franklin Gothic Book"/>
                <a:cs typeface="+mn-cs"/>
              </a:defRPr>
            </a:lvl1pPr>
          </a:lstStyle>
          <a:p>
            <a:pPr>
              <a:defRPr/>
            </a:pPr>
            <a:r>
              <a:rPr lang="it-IT"/>
              <a:t>22/12/16</a:t>
            </a:r>
            <a:endParaRPr lang="it-IT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Franklin Gothic Book"/>
                <a:cs typeface="+mn-cs"/>
              </a:defRPr>
            </a:lvl1pPr>
          </a:lstStyle>
          <a:p>
            <a:pPr>
              <a:defRPr/>
            </a:pPr>
            <a:fld id="{3EB8BBCA-871F-47FB-BB6D-3C7B69334AC0}" type="slidenum">
              <a:rPr lang="it-IT"/>
              <a:pPr>
                <a:defRPr/>
              </a:pPr>
              <a:t>‹N›</a:t>
            </a:fld>
            <a:endParaRPr lang="it-IT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5" r:id="rId2"/>
    <p:sldLayoutId id="2147483741" r:id="rId3"/>
    <p:sldLayoutId id="2147483734" r:id="rId4"/>
    <p:sldLayoutId id="2147483733" r:id="rId5"/>
    <p:sldLayoutId id="2147483732" r:id="rId6"/>
    <p:sldLayoutId id="2147483731" r:id="rId7"/>
    <p:sldLayoutId id="2147483742" r:id="rId8"/>
    <p:sldLayoutId id="2147483743" r:id="rId9"/>
    <p:sldLayoutId id="2147483730" r:id="rId10"/>
    <p:sldLayoutId id="2147483729" r:id="rId11"/>
    <p:sldLayoutId id="214748374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Shape 1"/>
          <p:cNvSpPr txBox="1">
            <a:spLocks noChangeArrowheads="1"/>
          </p:cNvSpPr>
          <p:nvPr/>
        </p:nvSpPr>
        <p:spPr bwMode="auto">
          <a:xfrm rot="-2460000">
            <a:off x="817563" y="1730375"/>
            <a:ext cx="5648325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000" anchor="b"/>
          <a:lstStyle/>
          <a:p>
            <a:r>
              <a:rPr lang="it-IT" sz="3200">
                <a:solidFill>
                  <a:srgbClr val="000000"/>
                </a:solidFill>
                <a:latin typeface="Franklin Gothic Medium" pitchFamily="34" charset="0"/>
              </a:rPr>
              <a:t>Cyberbullismo
un fenomeno in crescita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26626" name="TextShape 2"/>
          <p:cNvSpPr txBox="1">
            <a:spLocks noChangeArrowheads="1"/>
          </p:cNvSpPr>
          <p:nvPr/>
        </p:nvSpPr>
        <p:spPr bwMode="auto">
          <a:xfrm rot="-2460000">
            <a:off x="1212850" y="2471738"/>
            <a:ext cx="6510338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000"/>
          <a:lstStyle/>
          <a:p>
            <a:r>
              <a:rPr lang="it-IT" sz="1400">
                <a:solidFill>
                  <a:srgbClr val="000000"/>
                </a:solidFill>
                <a:latin typeface="Franklin Gothic Book" pitchFamily="34" charset="0"/>
              </a:rPr>
              <a:t>Kit per alunni, genitori e docenti</a:t>
            </a:r>
            <a:endParaRPr lang="it-IT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Shape 1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Gli adulti che vivono con i ragazzini ( insegnanti e genitori ), non sono nativi digitali.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I genitori per lo più di giorno lavorano e anche quando sono a casa, è difficilissimo per loro, adulti “non formati”, comprendere cosa stia facendo il figlio online. Ancor più oggi da quando lo smartphone ha sostituito il pc: significa che i ragazzi e le ragazze stanno collegati sempre o quasi sempre, il telefono talvolta lo silenziano ma non lo spengono mai.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5842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0" y="4076700"/>
            <a:ext cx="2655888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Interventi possibili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6866" name="CustomShape 2"/>
          <p:cNvSpPr>
            <a:spLocks noChangeArrowheads="1"/>
          </p:cNvSpPr>
          <p:nvPr/>
        </p:nvSpPr>
        <p:spPr bwMode="auto">
          <a:xfrm>
            <a:off x="611188" y="2565400"/>
            <a:ext cx="2089150" cy="1727200"/>
          </a:xfrm>
          <a:prstGeom prst="rect">
            <a:avLst/>
          </a:prstGeom>
          <a:solidFill>
            <a:srgbClr val="00B0F0"/>
          </a:solidFill>
          <a:ln w="25560">
            <a:solidFill>
              <a:srgbClr val="595A5D"/>
            </a:solidFill>
            <a:round/>
            <a:headEnd/>
            <a:tailEnd/>
          </a:ln>
        </p:spPr>
        <p:txBody>
          <a:bodyPr lIns="90000" tIns="45000" rIns="90000" bIns="45000" anchor="ctr"/>
          <a:lstStyle/>
          <a:p>
            <a:pPr algn="ctr"/>
            <a:endParaRPr lang="it-IT">
              <a:latin typeface="Franklin Gothic Book" pitchFamily="34" charset="0"/>
            </a:endParaRPr>
          </a:p>
          <a:p>
            <a:pPr algn="ctr"/>
            <a:r>
              <a:rPr lang="it-IT" sz="2800">
                <a:solidFill>
                  <a:srgbClr val="FFFFFF"/>
                </a:solidFill>
                <a:latin typeface="Franklin Gothic Book" pitchFamily="34" charset="0"/>
              </a:rPr>
              <a:t>scuola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2565400"/>
            <a:ext cx="2116138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1225" y="2503488"/>
            <a:ext cx="2116138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CustomShape 3"/>
          <p:cNvSpPr>
            <a:spLocks noChangeArrowheads="1"/>
          </p:cNvSpPr>
          <p:nvPr/>
        </p:nvSpPr>
        <p:spPr bwMode="auto">
          <a:xfrm>
            <a:off x="3708400" y="3378200"/>
            <a:ext cx="16033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r>
              <a:rPr lang="it-IT" sz="2800">
                <a:solidFill>
                  <a:srgbClr val="FFFFFF"/>
                </a:solidFill>
                <a:latin typeface="Franklin Gothic Book" pitchFamily="34" charset="0"/>
              </a:rPr>
              <a:t>genitori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6870" name="CustomShape 4"/>
          <p:cNvSpPr>
            <a:spLocks noChangeArrowheads="1"/>
          </p:cNvSpPr>
          <p:nvPr/>
        </p:nvSpPr>
        <p:spPr bwMode="auto">
          <a:xfrm>
            <a:off x="6372225" y="3429000"/>
            <a:ext cx="16398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ctr"/>
            <a:r>
              <a:rPr lang="it-IT" sz="2800">
                <a:solidFill>
                  <a:srgbClr val="FFFFFF"/>
                </a:solidFill>
                <a:latin typeface="Franklin Gothic Book" pitchFamily="34" charset="0"/>
              </a:rPr>
              <a:t>studenti</a:t>
            </a:r>
            <a:endParaRPr lang="it-IT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Cosa può fare la scuola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7890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"/>
            </a:pP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sensibilizzazione al linguaggio emotivo</a:t>
            </a:r>
            <a:endParaRPr lang="it-IT">
              <a:latin typeface="Franklin Gothic Book" pitchFamily="34" charset="0"/>
            </a:endParaRPr>
          </a:p>
          <a:p>
            <a:pPr>
              <a:buFont typeface="Wingdings" pitchFamily="2" charset="2"/>
              <a:buChar char=""/>
            </a:pP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miglioramento delle competenze nelle “social skills</a:t>
            </a:r>
            <a:endParaRPr lang="it-IT">
              <a:latin typeface="Franklin Gothic Book" pitchFamily="34" charset="0"/>
            </a:endParaRPr>
          </a:p>
          <a:p>
            <a:pPr>
              <a:buFont typeface="Wingdings" pitchFamily="2" charset="2"/>
              <a:buChar char=""/>
            </a:pP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percorsi mirati alla consapevolezza dei messaggi verbali e soprattutto non verbali che si trasmettono agli altri nella comunicazione quotidiana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7891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700" y="3213100"/>
            <a:ext cx="24558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Cosa fa il nostro istituto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8914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Costruisce una rete di operatori:  individua un referente e un team a supporto; si collega ai servizi del territorio: in particolare Forze dell'Ordine, Servizi di Mediazione dei conflitti, Centri antidiscriminazione e antiviolenza.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Forma docenti, genitori e ragazzi sui rischi del cyberbullismo, sui temi della legalità e della gestione delle relazioni e dei conflitti.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Regolamento scolastico che definisce chiare regole sull'utilizzo di telefonini a scuola.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Somministra questionari rivolti agli alunni per monitorare l'andamento dei comportamenti di cyberbullismo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8915" name="Immagin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9900" y="4652963"/>
            <a:ext cx="31813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Strategie di intervento in classe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9938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Principali obiettivi: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- Sviluppare nei ragazzi una consapevolezza sul fenomeno del bullismo e del cyberbullismo;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Potenziare le abilità sociali, in particolare la consapevolezza emotiva e l’empatia (Alfabetizzazione emozionale );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 Promuovere il supporto tra pari </a:t>
            </a:r>
            <a:endParaRPr lang="it-IT">
              <a:latin typeface="Franklin Gothic Book" pitchFamily="34" charset="0"/>
            </a:endParaRPr>
          </a:p>
          <a:p>
            <a:pPr algn="ctr"/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Stimoli letterari, Role-play, Problem-solving 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9939" name="Immagin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4287838"/>
            <a:ext cx="2619375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Consigli rivolti ai genitori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0962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Osservare il comportamento dei ragazzi dopo la navigazione in internet o l'uso del telefonino (stati ansiosi, depressivi, etc).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Aiutarli a riflettere sul fatto che anche se non vedono la reazione delle persone a cui inviano messaggi o video, esse possono soffrire.</a:t>
            </a:r>
            <a:endParaRPr lang="it-IT">
              <a:latin typeface="Franklin Gothic Book" pitchFamily="34" charset="0"/>
            </a:endParaRPr>
          </a:p>
          <a:p>
            <a:endParaRPr lang="it-IT">
              <a:latin typeface="Franklin Gothic Book" pitchFamily="34" charset="0"/>
            </a:endParaRPr>
          </a:p>
        </p:txBody>
      </p:sp>
      <p:pic>
        <p:nvPicPr>
          <p:cNvPr id="40963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895600"/>
            <a:ext cx="381635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Shape 1"/>
          <p:cNvSpPr txBox="1">
            <a:spLocks noChangeArrowheads="1"/>
          </p:cNvSpPr>
          <p:nvPr/>
        </p:nvSpPr>
        <p:spPr bwMode="auto">
          <a:xfrm>
            <a:off x="822325" y="836613"/>
            <a:ext cx="7521575" cy="38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Educarlo ad utilizzare il dialogo con te e con i compagni di classe quando nascono conflitti;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Controllare e monitorare le amicizie e i siti frequentati dal figlio, condividendo con lui le motivazione di tale controllo.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41986" name="Immagin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4225" y="2514600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Segnali ai quali i genitori dovrebbero fare attenzione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3010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si rifiuta di parlare di ciò che fa online;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utilizza Internet fino a tarda notte;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fa un uso eccessivo 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   di Internet;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ha un calo dei voti 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   scolastici;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è turbato dopo aver 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B0F0"/>
                </a:solidFill>
                <a:latin typeface="Franklin Gothic Book" pitchFamily="34" charset="0"/>
              </a:rPr>
              <a:t>   utilizzato Internet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43011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817688"/>
            <a:ext cx="2754313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Shape 1"/>
          <p:cNvSpPr txBox="1">
            <a:spLocks noChangeArrowheads="1"/>
          </p:cNvSpPr>
          <p:nvPr/>
        </p:nvSpPr>
        <p:spPr bwMode="auto">
          <a:xfrm>
            <a:off x="811213" y="404813"/>
            <a:ext cx="752157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Consigli agli studenti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4034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Chiedi il permesso alla persona interessata, prima di pubblicare un'immagine o video su un blog;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Se ricevi materiale offensivo non pubblicarlo, conservalo e informa un adulto;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Cambia la password periodicamente;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Non dare amicizia on line a persone che non conosci realmente;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Ogni volta che usi telefonini o navighi in internet sii consapevole che lasci impronte che possono essere sempre rintracciate dalle Forze dell'Ordine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44035" name="Immagin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6888" y="4652963"/>
            <a:ext cx="29813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Aspetti legali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5058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Dai comportamenti del bullo o del cyberbullo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possono derivare responsabilità civili</a:t>
            </a:r>
            <a:endParaRPr lang="it-IT">
              <a:latin typeface="Franklin Gothic Book" pitchFamily="34" charset="0"/>
            </a:endParaRPr>
          </a:p>
          <a:p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Art. 2043 cc. Obbligo a risarcire il danno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Art. 2046 cc. Capacità di intendere e di volere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Art. 2048 cc. Il padre e la madre sono responsabili...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45059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644900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Cosa si intende per cyberbullismo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27650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400" b="1">
                <a:solidFill>
                  <a:srgbClr val="000000"/>
                </a:solidFill>
                <a:latin typeface="Franklin Gothic Book" pitchFamily="34" charset="0"/>
              </a:rPr>
              <a:t>Secondo la definizione di uno dei più importanti studiosi di bullismo, Peter Smith, per cyberbullismo si intende "una forma di prevaricazione volontaria e ripetuta, attuata attraverso un testo elettronico, agita contro un singolo o un gruppo con l'obiettivo di ferire e mettere a disagio la vittima di tale comportamento che non riesce a difendersi". </a:t>
            </a:r>
            <a:endParaRPr lang="it-IT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Reati perseguibili d’ufficio 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6082" name="TextShape 2"/>
          <p:cNvSpPr txBox="1">
            <a:spLocks noChangeArrowheads="1"/>
          </p:cNvSpPr>
          <p:nvPr/>
        </p:nvSpPr>
        <p:spPr bwMode="auto">
          <a:xfrm>
            <a:off x="971550" y="1052513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Lesioni personali/violenze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Minacce/estorsione/furti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Diffusione di immagini pedo-pornografiche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Cyber Stalking</a:t>
            </a:r>
            <a:endParaRPr lang="it-IT">
              <a:latin typeface="Franklin Gothic Book" pitchFamily="34" charset="0"/>
            </a:endParaRPr>
          </a:p>
          <a:p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reati perseguibili d’ufficio (per le lesioni: prognosi &gt; ai 20 gg),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a differenza di quelli perseguibili via querela (processo civile)</a:t>
            </a:r>
            <a:endParaRPr lang="it-IT">
              <a:latin typeface="Franklin Gothic Book" pitchFamily="34" charset="0"/>
            </a:endParaRPr>
          </a:p>
          <a:p>
            <a:endParaRPr lang="it-IT">
              <a:latin typeface="Franklin Gothic Book" pitchFamily="34" charset="0"/>
            </a:endParaRPr>
          </a:p>
        </p:txBody>
      </p:sp>
      <p:pic>
        <p:nvPicPr>
          <p:cNvPr id="46083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2313" y="4005263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È bene ricordare che…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47106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Gli insegnanti sono incaricati di pubblico servizio: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Hanno obbligo di denuncia dei casi perseguibili d’ufficio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Ed hanno ovviamente la responsabilità di vigilanza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Qualora emergessero problematiche legate a questa tematica, la scuola ha un protocollo di intervento con la procedura da seguire sotto tutti i profili, legali e psicologici.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47107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389313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Shape 1"/>
          <p:cNvSpPr txBox="1">
            <a:spLocks noChangeArrowheads="1"/>
          </p:cNvSpPr>
          <p:nvPr/>
        </p:nvSpPr>
        <p:spPr bwMode="auto">
          <a:xfrm>
            <a:off x="822325" y="476250"/>
            <a:ext cx="7521575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Cosa fare, dunque, se si è vittima di cyberbullismo che presenta aspetti perseguibili? Innanzitutto, occorre conservare le prove. I messaggi o gli  SMS   del compagno bullo non devono essere eliminati, ma salvati e conservati con cura. E’ possibile fare una copia del messaggio o dei messaggi incriminati. Se i messaggi o le conversazioni sono stati eliminati, possono essere, in tutto o in parte, recuperati dalla Polizia Postale.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Gli agenti di Polizia Postale, infatti, ricevono uno specifica formazione e sono dotati dei mezzi e delle conoscenze migliori sul campo. Ci si può presentare negli uffici della Polizia Postale direttamente e far verbalizzare le proprie accuse, magari portando con sé le prove di cui si parlava prima.</a:t>
            </a:r>
            <a:endParaRPr lang="it-IT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CasellaDiTesto 1"/>
          <p:cNvSpPr txBox="1">
            <a:spLocks noChangeArrowheads="1"/>
          </p:cNvSpPr>
          <p:nvPr/>
        </p:nvSpPr>
        <p:spPr bwMode="auto">
          <a:xfrm>
            <a:off x="2484438" y="2198688"/>
            <a:ext cx="4464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Franklin Gothic Book" pitchFamily="34" charset="0"/>
              </a:rPr>
              <a:t>http://www.unsasso.it/bullismo.htm</a:t>
            </a:r>
          </a:p>
        </p:txBody>
      </p:sp>
      <p:sp>
        <p:nvSpPr>
          <p:cNvPr id="49154" name="Rettangolo 3"/>
          <p:cNvSpPr>
            <a:spLocks noChangeArrowheads="1"/>
          </p:cNvSpPr>
          <p:nvPr/>
        </p:nvSpPr>
        <p:spPr bwMode="auto">
          <a:xfrm>
            <a:off x="2409825" y="3321050"/>
            <a:ext cx="3219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Franklin Gothic Book" pitchFamily="34" charset="0"/>
              </a:rPr>
              <a:t>http://www.webimparoweb.eu/</a:t>
            </a:r>
          </a:p>
        </p:txBody>
      </p:sp>
      <p:sp>
        <p:nvSpPr>
          <p:cNvPr id="49155" name="CasellaDiTesto 5"/>
          <p:cNvSpPr txBox="1">
            <a:spLocks noChangeArrowheads="1"/>
          </p:cNvSpPr>
          <p:nvPr/>
        </p:nvSpPr>
        <p:spPr bwMode="auto">
          <a:xfrm>
            <a:off x="2484438" y="4365625"/>
            <a:ext cx="4676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Franklin Gothic Book" pitchFamily="34" charset="0"/>
              </a:rPr>
              <a:t>http://www.azzurro.it/ferma-il-bullismo</a:t>
            </a:r>
          </a:p>
        </p:txBody>
      </p:sp>
      <p:sp>
        <p:nvSpPr>
          <p:cNvPr id="49156" name="CasellaDiTesto 7"/>
          <p:cNvSpPr txBox="1">
            <a:spLocks noChangeArrowheads="1"/>
          </p:cNvSpPr>
          <p:nvPr/>
        </p:nvSpPr>
        <p:spPr bwMode="auto">
          <a:xfrm>
            <a:off x="2409825" y="3789363"/>
            <a:ext cx="7543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Franklin Gothic Book" pitchFamily="34" charset="0"/>
              </a:rPr>
              <a:t>http://www.edumediacom.it/progetto-europeo-cyberbullismo-2/</a:t>
            </a:r>
          </a:p>
        </p:txBody>
      </p:sp>
      <p:sp>
        <p:nvSpPr>
          <p:cNvPr id="49157" name="CasellaDiTesto 9"/>
          <p:cNvSpPr txBox="1">
            <a:spLocks noChangeArrowheads="1"/>
          </p:cNvSpPr>
          <p:nvPr/>
        </p:nvSpPr>
        <p:spPr bwMode="auto">
          <a:xfrm>
            <a:off x="2484438" y="2668588"/>
            <a:ext cx="3136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Franklin Gothic Book" pitchFamily="34" charset="0"/>
              </a:rPr>
              <a:t>www.generazioniconnesse.it </a:t>
            </a:r>
          </a:p>
        </p:txBody>
      </p:sp>
      <p:sp>
        <p:nvSpPr>
          <p:cNvPr id="49158" name="CasellaDiTesto 2"/>
          <p:cNvSpPr txBox="1">
            <a:spLocks noChangeArrowheads="1"/>
          </p:cNvSpPr>
          <p:nvPr/>
        </p:nvSpPr>
        <p:spPr bwMode="auto">
          <a:xfrm>
            <a:off x="2003425" y="1566863"/>
            <a:ext cx="40322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 b="1">
                <a:latin typeface="Franklin Gothic Book" pitchFamily="34" charset="0"/>
              </a:rPr>
              <a:t>Indirizzi utili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Shape 1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it-IT" sz="2400" b="1">
                <a:solidFill>
                  <a:srgbClr val="000000"/>
                </a:solidFill>
                <a:latin typeface="Franklin Gothic Book" pitchFamily="34" charset="0"/>
              </a:rPr>
              <a:t>Il cyberbullismo o bullismo elettronico comprende quindi tutte le forme di prevaricazione e prepotenze tra coetanei messe in atto attraverso e-mail, messaggini con i cellulari, chat, blog, siti internet, immagini o video diffusi sulla rete. L'obiettivo del bullo è sempre lo stesso: molestare la vittima, minacciarla, deriderla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28674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860800"/>
            <a:ext cx="2846387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I tratti distintivi del cyberbullismo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29698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Assenza di relazione tra vittima e bullo: 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è difficile difendersi, perché molto spesso le vittime non riescono neppure a individuare chi è il bullo;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L'anonimato: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spesso il bullo si nasconde dietro nomi falsi, un nickname,.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Non avere un contatto diretto con la vittima abbassa l'inibizione dei bulli.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Assenza di remore etiche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: l 'anonimato e il fatto di utilizzare strumenti informatici spesso tolgono qualsiasi genere di freno al bullo. 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Mancanza di limiti spazio-temporali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: il cyberbullismo può invadere la privacy della vittima, in ogni momento del giorno o della notte.</a:t>
            </a:r>
            <a:endParaRPr lang="it-IT">
              <a:latin typeface="Franklin Gothic Book" pitchFamily="34" charset="0"/>
            </a:endParaRPr>
          </a:p>
          <a:p>
            <a:endParaRPr lang="it-IT">
              <a:latin typeface="Franklin Gothic Book" pitchFamily="34" charset="0"/>
            </a:endParaRPr>
          </a:p>
        </p:txBody>
      </p:sp>
      <p:pic>
        <p:nvPicPr>
          <p:cNvPr id="29699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7550" y="3803650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Tipologie di cyberbullismo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0722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600" b="1">
                <a:solidFill>
                  <a:srgbClr val="08A1D9"/>
                </a:solidFill>
                <a:latin typeface="Franklin Gothic Book" pitchFamily="34" charset="0"/>
              </a:rPr>
              <a:t>Molestie - Harrassment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:messaggi e pubblicazioni offensive o volgari, ripetuti nel tempo.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Cyberstalking: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può nascere quando la molestia è particolarmente insistente e diretta verso coetanei con cui si ha un rapporto conflittuale o con cui si è interrotta una relazione affettiva.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Denigrazione - Denigration: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azione singola volta a denigrare l'altro (una foto deformata, immagini porno) che può produrre effetti indefiniti e a cascata.</a:t>
            </a:r>
            <a:endParaRPr lang="it-IT">
              <a:latin typeface="Franklin Gothic Book" pitchFamily="34" charset="0"/>
            </a:endParaRPr>
          </a:p>
          <a:p>
            <a:r>
              <a:rPr lang="it-IT" sz="1600" b="1">
                <a:solidFill>
                  <a:srgbClr val="00B0F0"/>
                </a:solidFill>
                <a:latin typeface="Franklin Gothic Book" pitchFamily="34" charset="0"/>
              </a:rPr>
              <a:t>Fingersi un altro – Impersonation: </a:t>
            </a:r>
            <a:r>
              <a:rPr lang="it-IT" sz="1600" b="1">
                <a:solidFill>
                  <a:srgbClr val="000000"/>
                </a:solidFill>
                <a:latin typeface="Franklin Gothic Book" pitchFamily="34" charset="0"/>
              </a:rPr>
              <a:t>il bullo, riuscito ad accedere alla password della vittima, invia messaggi ad altre persone o pubblica dati, “spacciandosi” per quella persona, al fine di cambiare o distruggere l'immagine della stessa.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0723" name="Immagin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788" y="4149725"/>
            <a:ext cx="26384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Shape 1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>
                <a:solidFill>
                  <a:srgbClr val="00B0F0"/>
                </a:solidFill>
                <a:latin typeface="Franklin Gothic Book" pitchFamily="34" charset="0"/>
              </a:rPr>
              <a:t>Manipolazione delle informazioni </a:t>
            </a: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– Outing:  “il bullo” conosce segreti e possiede immagini della “vittima” (prima amica) che diffonde a sua insaputa o contro la sua volontà. 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B0F0"/>
                </a:solidFill>
                <a:latin typeface="Franklin Gothic Book" pitchFamily="34" charset="0"/>
              </a:rPr>
              <a:t>Escludere (“bannare”) - Exclution</a:t>
            </a: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: cancellare/estromettere da una chat, gruppo on line di gioco, lista di amici, una persona.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B0F0"/>
                </a:solidFill>
                <a:latin typeface="Franklin Gothic Book" pitchFamily="34" charset="0"/>
              </a:rPr>
              <a:t>Filmare – Cyberbrashing: </a:t>
            </a: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videoriprendere un atto di bullismo e pubblicarlo su internet, chiedendo pareri e di votarlo.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B0F0"/>
                </a:solidFill>
                <a:latin typeface="Franklin Gothic Book" pitchFamily="34" charset="0"/>
              </a:rPr>
              <a:t>Flaming</a:t>
            </a: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 – da fiamma: invio on line di messaggi violenti e volgari</a:t>
            </a:r>
            <a:endParaRPr lang="it-IT">
              <a:latin typeface="Franklin Gothic Book" pitchFamily="34" charset="0"/>
            </a:endParaRPr>
          </a:p>
          <a:p>
            <a:r>
              <a:rPr lang="it-IT" sz="2000" b="1">
                <a:solidFill>
                  <a:srgbClr val="00B0F0"/>
                </a:solidFill>
                <a:latin typeface="Franklin Gothic Book" pitchFamily="34" charset="0"/>
              </a:rPr>
              <a:t>Rivelazione </a:t>
            </a:r>
            <a:r>
              <a:rPr lang="it-IT" sz="2000" b="1">
                <a:solidFill>
                  <a:srgbClr val="000000"/>
                </a:solidFill>
                <a:latin typeface="Franklin Gothic Book" pitchFamily="34" charset="0"/>
              </a:rPr>
              <a:t>: pubblicazione di informazioni o immagini imbarazzanti su qualcuno</a:t>
            </a:r>
            <a:endParaRPr lang="it-IT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it-IT">
              <a:latin typeface="Franklin Gothic Book" pitchFamily="34" charset="0"/>
            </a:endParaRPr>
          </a:p>
        </p:txBody>
      </p:sp>
      <p:pic>
        <p:nvPicPr>
          <p:cNvPr id="32770" name="Segnaposto contenuto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476250"/>
            <a:ext cx="734377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Shape 1"/>
          <p:cNvSpPr txBox="1">
            <a:spLocks noChangeArrowheads="1"/>
          </p:cNvSpPr>
          <p:nvPr/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solidFill>
                  <a:srgbClr val="000000"/>
                </a:solidFill>
                <a:latin typeface="Franklin Gothic Medium" pitchFamily="34" charset="0"/>
              </a:rPr>
              <a:t>Il fenomeno in cifre</a:t>
            </a:r>
            <a:endParaRPr lang="it-IT">
              <a:latin typeface="Franklin Gothic Book" pitchFamily="34" charset="0"/>
            </a:endParaRPr>
          </a:p>
        </p:txBody>
      </p:sp>
      <p:sp>
        <p:nvSpPr>
          <p:cNvPr id="33794" name="TextShape 2"/>
          <p:cNvSpPr txBox="1">
            <a:spLocks noChangeArrowheads="1"/>
          </p:cNvSpPr>
          <p:nvPr/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Dal rapporto sul cyberbullismo di Save the Children (1/2014) si apprende :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che i nativi digitali (i ragazzini) passano molto tempo in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rete.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Che i maschi passano più tempo collegati rispetto alle ragazze.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Che il 45% trascorre dalle 4 alle 10 ore ogni giorno online.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Che temono moltissimo il cyberbullismo, ne sono spaventatissimi.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Che lo affrontano in modo maldestro e al massimo si confidano con un compagno.</a:t>
            </a:r>
            <a:endParaRPr lang="it-IT">
              <a:latin typeface="Franklin Gothic Book" pitchFamily="34" charset="0"/>
            </a:endParaRPr>
          </a:p>
          <a:p>
            <a:r>
              <a:rPr lang="it-IT" b="1">
                <a:solidFill>
                  <a:srgbClr val="000000"/>
                </a:solidFill>
                <a:latin typeface="Franklin Gothic Book" pitchFamily="34" charset="0"/>
              </a:rPr>
              <a:t>- spengono quasi mai. </a:t>
            </a:r>
            <a:endParaRPr lang="it-IT">
              <a:latin typeface="Franklin Gothic Book" pitchFamily="34" charset="0"/>
            </a:endParaRPr>
          </a:p>
        </p:txBody>
      </p:sp>
      <p:pic>
        <p:nvPicPr>
          <p:cNvPr id="33795" name="Immagin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4437063"/>
            <a:ext cx="27527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Shape 1"/>
          <p:cNvSpPr txBox="1">
            <a:spLocks noChangeArrowheads="1"/>
          </p:cNvSpPr>
          <p:nvPr/>
        </p:nvSpPr>
        <p:spPr bwMode="auto">
          <a:xfrm>
            <a:off x="822325" y="322263"/>
            <a:ext cx="752157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it-IT">
              <a:latin typeface="Franklin Gothic Book" pitchFamily="34" charset="0"/>
            </a:endParaRPr>
          </a:p>
        </p:txBody>
      </p:sp>
      <p:sp>
        <p:nvSpPr>
          <p:cNvPr id="34818" name="TextShape 2"/>
          <p:cNvSpPr txBox="1">
            <a:spLocks noChangeArrowheads="1"/>
          </p:cNvSpPr>
          <p:nvPr/>
        </p:nvSpPr>
        <p:spPr bwMode="auto">
          <a:xfrm>
            <a:off x="611188" y="595313"/>
            <a:ext cx="77327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5000" rIns="90000" bIns="45000"/>
          <a:lstStyle/>
          <a:p>
            <a:endParaRPr lang="it-IT">
              <a:latin typeface="Franklin Gothic Book" pitchFamily="34" charset="0"/>
            </a:endParaRPr>
          </a:p>
          <a:p>
            <a:r>
              <a:rPr lang="it-IT">
                <a:latin typeface="Franklin Gothic Book" pitchFamily="34" charset="0"/>
              </a:rPr>
              <a:t> </a:t>
            </a:r>
          </a:p>
          <a:p>
            <a:r>
              <a:rPr lang="it-IT" b="1">
                <a:latin typeface="Franklin Gothic Book" pitchFamily="34" charset="0"/>
              </a:rPr>
              <a:t>1. Il 18% degli adolescenti (1 ogni 5) è stato vittima di cyberbullismo </a:t>
            </a:r>
          </a:p>
          <a:p>
            <a:r>
              <a:rPr lang="it-IT" b="1">
                <a:latin typeface="Franklin Gothic Book" pitchFamily="34" charset="0"/>
              </a:rPr>
              <a:t>2. Il 41% (2 ogni 5) ha detto che il cyberbullismo li ha fatti sentire depressi o indifesi.</a:t>
            </a:r>
          </a:p>
          <a:p>
            <a:r>
              <a:rPr lang="it-IT" b="1">
                <a:latin typeface="Franklin Gothic Book" pitchFamily="34" charset="0"/>
              </a:rPr>
              <a:t>3. il 26% si è sentito “completamente solo” </a:t>
            </a:r>
          </a:p>
          <a:p>
            <a:r>
              <a:rPr lang="it-IT" b="1">
                <a:latin typeface="Franklin Gothic Book" pitchFamily="34" charset="0"/>
              </a:rPr>
              <a:t>3. Il 18% delle vittime (1 ogni 5) ha pensato al suicidio. </a:t>
            </a:r>
          </a:p>
          <a:p>
            <a:r>
              <a:rPr lang="it-IT" b="1">
                <a:latin typeface="Franklin Gothic Book" pitchFamily="34" charset="0"/>
              </a:rPr>
              <a:t>4. Il 38% delle vittime (2 ogni 5) non ha raccontato ai propri genitori </a:t>
            </a:r>
          </a:p>
          <a:p>
            <a:r>
              <a:rPr lang="it-IT" b="1">
                <a:latin typeface="Franklin Gothic Book" pitchFamily="34" charset="0"/>
              </a:rPr>
              <a:t>5. Il 21% delle vittime (1 ogni 5) non è andata a scuola a causa del cyberbullismo </a:t>
            </a:r>
          </a:p>
          <a:p>
            <a:r>
              <a:rPr lang="it-IT" b="1">
                <a:latin typeface="Franklin Gothic Book" pitchFamily="34" charset="0"/>
              </a:rPr>
              <a:t>6. Il 43% (2 ogni 5) degli adolescenti che ha testimoniato ad azioni di cyberbullismo</a:t>
            </a:r>
          </a:p>
          <a:p>
            <a:r>
              <a:rPr lang="it-IT" b="1">
                <a:latin typeface="Franklin Gothic Book" pitchFamily="34" charset="0"/>
              </a:rPr>
              <a:t> non ha potuto trovare parole o modo per prestare supporto alle vittime. </a:t>
            </a:r>
          </a:p>
          <a:p>
            <a:endParaRPr lang="it-IT" b="1">
              <a:latin typeface="Franklin Gothic Book" pitchFamily="34" charset="0"/>
            </a:endParaRPr>
          </a:p>
          <a:p>
            <a:r>
              <a:rPr lang="it-IT" b="1">
                <a:latin typeface="Franklin Gothic Book" pitchFamily="34" charset="0"/>
              </a:rPr>
              <a:t>Dati 2015  indagine You Gov.</a:t>
            </a:r>
          </a:p>
          <a:p>
            <a:endParaRPr lang="it-IT" sz="1600" b="1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1246</Words>
  <Application>Microsoft Office PowerPoint</Application>
  <PresentationFormat>Presentazione su schermo (4:3)</PresentationFormat>
  <Paragraphs>112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11</vt:i4>
      </vt:variant>
      <vt:variant>
        <vt:lpstr>Titoli diapositive</vt:lpstr>
      </vt:variant>
      <vt:variant>
        <vt:i4>23</vt:i4>
      </vt:variant>
    </vt:vector>
  </HeadingPairs>
  <TitlesOfParts>
    <vt:vector size="39" baseType="lpstr">
      <vt:lpstr>Franklin Gothic Book</vt:lpstr>
      <vt:lpstr>Arial</vt:lpstr>
      <vt:lpstr>Franklin Gothic Medium</vt:lpstr>
      <vt:lpstr>Wingdings</vt:lpstr>
      <vt:lpstr>Calibri</vt:lpstr>
      <vt:lpstr>Angoli</vt:lpstr>
      <vt:lpstr>1_Angoli</vt:lpstr>
      <vt:lpstr>Angoli</vt:lpstr>
      <vt:lpstr>Angoli</vt:lpstr>
      <vt:lpstr>Angoli</vt:lpstr>
      <vt:lpstr>Angoli</vt:lpstr>
      <vt:lpstr>1_Angoli</vt:lpstr>
      <vt:lpstr>1_Angoli</vt:lpstr>
      <vt:lpstr>1_Angoli</vt:lpstr>
      <vt:lpstr>1_Angoli</vt:lpstr>
      <vt:lpstr>1_Angoli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UserPC</cp:lastModifiedBy>
  <cp:revision>5</cp:revision>
  <dcterms:modified xsi:type="dcterms:W3CDTF">2016-12-29T09:36:25Z</dcterms:modified>
</cp:coreProperties>
</file>